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3" r:id="rId4"/>
  </p:sldMasterIdLst>
  <p:sldIdLst>
    <p:sldId id="256" r:id="rId5"/>
    <p:sldId id="262" r:id="rId6"/>
    <p:sldId id="257" r:id="rId7"/>
    <p:sldId id="258" r:id="rId8"/>
    <p:sldId id="260" r:id="rId9"/>
    <p:sldId id="261" r:id="rId10"/>
    <p:sldId id="263" r:id="rId11"/>
    <p:sldId id="264" r:id="rId12"/>
    <p:sldId id="265"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BACAF7-D23A-462C-BDC5-60AA60FFA289}" type="datetimeFigureOut">
              <a:rPr lang="en-SG" smtClean="0"/>
              <a:t>23/12/2022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3688EE-5DF7-40AA-ABDE-A0CA08B5C574}"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66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ACAF7-D23A-462C-BDC5-60AA60FFA289}" type="datetimeFigureOut">
              <a:rPr lang="en-SG" smtClean="0"/>
              <a:t>23/12/2022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364800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ACAF7-D23A-462C-BDC5-60AA60FFA289}" type="datetimeFigureOut">
              <a:rPr lang="en-SG" smtClean="0"/>
              <a:t>23/12/2022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1584390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ACAF7-D23A-462C-BDC5-60AA60FFA289}" type="datetimeFigureOut">
              <a:rPr lang="en-SG" smtClean="0"/>
              <a:t>23/12/2022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15723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ACAF7-D23A-462C-BDC5-60AA60FFA289}" type="datetimeFigureOut">
              <a:rPr lang="en-SG" smtClean="0"/>
              <a:t>23/12/2022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13688EE-5DF7-40AA-ABDE-A0CA08B5C574}"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733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BACAF7-D23A-462C-BDC5-60AA60FFA289}" type="datetimeFigureOut">
              <a:rPr lang="en-SG" smtClean="0"/>
              <a:t>23/12/2022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403431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BACAF7-D23A-462C-BDC5-60AA60FFA289}" type="datetimeFigureOut">
              <a:rPr lang="en-SG" smtClean="0"/>
              <a:t>23/12/2022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30739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BACAF7-D23A-462C-BDC5-60AA60FFA289}" type="datetimeFigureOut">
              <a:rPr lang="en-SG" smtClean="0"/>
              <a:t>23/12/2022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238173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BACAF7-D23A-462C-BDC5-60AA60FFA289}" type="datetimeFigureOut">
              <a:rPr lang="en-SG" smtClean="0"/>
              <a:t>23/12/2022</a:t>
            </a:fld>
            <a:endParaRPr lang="en-S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295155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BACAF7-D23A-462C-BDC5-60AA60FFA289}" type="datetimeFigureOut">
              <a:rPr lang="en-SG" smtClean="0"/>
              <a:t>23/12/2022</a:t>
            </a:fld>
            <a:endParaRPr lang="en-S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13688EE-5DF7-40AA-ABDE-A0CA08B5C574}" type="slidenum">
              <a:rPr lang="en-SG" smtClean="0"/>
              <a:t>‹#›</a:t>
            </a:fld>
            <a:endParaRPr lang="en-SG"/>
          </a:p>
        </p:txBody>
      </p:sp>
    </p:spTree>
    <p:extLst>
      <p:ext uri="{BB962C8B-B14F-4D97-AF65-F5344CB8AC3E}">
        <p14:creationId xmlns:p14="http://schemas.microsoft.com/office/powerpoint/2010/main" val="423580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ACAF7-D23A-462C-BDC5-60AA60FFA289}" type="datetimeFigureOut">
              <a:rPr lang="en-SG" smtClean="0"/>
              <a:t>23/12/2022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13688EE-5DF7-40AA-ABDE-A0CA08B5C574}" type="slidenum">
              <a:rPr lang="en-SG" smtClean="0"/>
              <a:t>‹#›</a:t>
            </a:fld>
            <a:endParaRPr lang="en-SG"/>
          </a:p>
        </p:txBody>
      </p:sp>
    </p:spTree>
    <p:extLst>
      <p:ext uri="{BB962C8B-B14F-4D97-AF65-F5344CB8AC3E}">
        <p14:creationId xmlns:p14="http://schemas.microsoft.com/office/powerpoint/2010/main" val="274346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BACAF7-D23A-462C-BDC5-60AA60FFA289}" type="datetimeFigureOut">
              <a:rPr lang="en-SG" smtClean="0"/>
              <a:t>23/12/2022</a:t>
            </a:fld>
            <a:endParaRPr lang="en-S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13688EE-5DF7-40AA-ABDE-A0CA08B5C574}" type="slidenum">
              <a:rPr lang="en-SG" smtClean="0"/>
              <a:t>‹#›</a:t>
            </a:fld>
            <a:endParaRPr lang="en-S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01851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506070"/>
            <a:ext cx="10058400" cy="2819041"/>
          </a:xfrm>
        </p:spPr>
        <p:txBody>
          <a:bodyPr>
            <a:normAutofit/>
          </a:bodyPr>
          <a:lstStyle/>
          <a:p>
            <a:r>
              <a:rPr lang="en-US" b="1" dirty="0" smtClean="0"/>
              <a:t>Solution Proposal </a:t>
            </a:r>
            <a:br>
              <a:rPr lang="en-US" b="1" dirty="0" smtClean="0"/>
            </a:br>
            <a:endParaRPr lang="en-SG" sz="3600" b="1" dirty="0"/>
          </a:p>
        </p:txBody>
      </p:sp>
      <p:sp>
        <p:nvSpPr>
          <p:cNvPr id="3" name="Subtitle 2"/>
          <p:cNvSpPr>
            <a:spLocks noGrp="1"/>
          </p:cNvSpPr>
          <p:nvPr>
            <p:ph type="subTitle" idx="1"/>
          </p:nvPr>
        </p:nvSpPr>
        <p:spPr/>
        <p:txBody>
          <a:bodyPr/>
          <a:lstStyle/>
          <a:p>
            <a:r>
              <a:rPr lang="en-US" dirty="0" smtClean="0"/>
              <a:t>[Please indicate the Clinical Needs Statement that is Addressed]</a:t>
            </a:r>
          </a:p>
          <a:p>
            <a:endParaRPr lang="en-SG" dirty="0"/>
          </a:p>
        </p:txBody>
      </p:sp>
    </p:spTree>
    <p:extLst>
      <p:ext uri="{BB962C8B-B14F-4D97-AF65-F5344CB8AC3E}">
        <p14:creationId xmlns:p14="http://schemas.microsoft.com/office/powerpoint/2010/main" val="148068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906" y="430306"/>
            <a:ext cx="10515600" cy="929103"/>
          </a:xfrm>
        </p:spPr>
        <p:txBody>
          <a:bodyPr>
            <a:normAutofit/>
          </a:bodyPr>
          <a:lstStyle/>
          <a:p>
            <a:r>
              <a:rPr lang="en-US" sz="4400" b="1" dirty="0" smtClean="0"/>
              <a:t>Company Information</a:t>
            </a:r>
            <a:endParaRPr lang="en-SG" sz="4400"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05870794"/>
              </p:ext>
            </p:extLst>
          </p:nvPr>
        </p:nvGraphicFramePr>
        <p:xfrm>
          <a:off x="1096963" y="1846263"/>
          <a:ext cx="10058399" cy="3708400"/>
        </p:xfrm>
        <a:graphic>
          <a:graphicData uri="http://schemas.openxmlformats.org/drawingml/2006/table">
            <a:tbl>
              <a:tblPr firstRow="1" bandRow="1">
                <a:tableStyleId>{5C22544A-7EE6-4342-B048-85BDC9FD1C3A}</a:tableStyleId>
              </a:tblPr>
              <a:tblGrid>
                <a:gridCol w="2804465"/>
                <a:gridCol w="7253934"/>
              </a:tblGrid>
              <a:tr h="370840">
                <a:tc gridSpan="2">
                  <a:txBody>
                    <a:bodyPr/>
                    <a:lstStyle/>
                    <a:p>
                      <a:r>
                        <a:rPr lang="en-SG" sz="1800" b="1" kern="1200" dirty="0" smtClean="0">
                          <a:solidFill>
                            <a:schemeClr val="lt1"/>
                          </a:solidFill>
                          <a:effectLst/>
                          <a:latin typeface="Arial" panose="020B0604020202020204" pitchFamily="34" charset="0"/>
                          <a:ea typeface="+mn-ea"/>
                          <a:cs typeface="Arial" panose="020B0604020202020204" pitchFamily="34" charset="0"/>
                        </a:rPr>
                        <a:t>Company Information</a:t>
                      </a:r>
                      <a:endParaRPr lang="en-SG" dirty="0">
                        <a:latin typeface="Arial" panose="020B0604020202020204" pitchFamily="34" charset="0"/>
                        <a:cs typeface="Arial" panose="020B0604020202020204" pitchFamily="34" charset="0"/>
                      </a:endParaRPr>
                    </a:p>
                  </a:txBody>
                  <a:tcPr marL="87465" marR="87465"/>
                </a:tc>
                <a:tc hMerge="1">
                  <a:txBody>
                    <a:bodyPr/>
                    <a:lstStyle/>
                    <a:p>
                      <a:endParaRPr lang="en-SG" dirty="0"/>
                    </a:p>
                  </a:txBody>
                  <a:tcPr/>
                </a:tc>
              </a:tr>
              <a:tr h="370840">
                <a:tc>
                  <a:txBody>
                    <a:bodyPr/>
                    <a:lstStyle/>
                    <a:p>
                      <a:pPr>
                        <a:lnSpc>
                          <a:spcPct val="115000"/>
                        </a:lnSpc>
                        <a:spcAft>
                          <a:spcPts val="0"/>
                        </a:spcAft>
                      </a:pPr>
                      <a:r>
                        <a:rPr lang="en-SG" sz="1200" b="1" dirty="0">
                          <a:effectLst/>
                          <a:latin typeface="Arial" panose="020B0604020202020204" pitchFamily="34" charset="0"/>
                          <a:ea typeface="Calibri" panose="020F0502020204030204" pitchFamily="34" charset="0"/>
                          <a:cs typeface="Times New Roman" panose="02020603050405020304" pitchFamily="18" charset="0"/>
                        </a:rPr>
                        <a:t>Name</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a:p>
                  </a:txBody>
                  <a:tcPr marL="87465" marR="87465"/>
                </a:tc>
              </a:tr>
              <a:tr h="370840">
                <a:tc>
                  <a:txBody>
                    <a:bodyPr/>
                    <a:lstStyle/>
                    <a:p>
                      <a:pPr>
                        <a:lnSpc>
                          <a:spcPct val="115000"/>
                        </a:lnSpc>
                        <a:spcAft>
                          <a:spcPts val="0"/>
                        </a:spcAft>
                      </a:pPr>
                      <a:r>
                        <a:rPr lang="en-SG" sz="1200" b="1" dirty="0">
                          <a:effectLst/>
                          <a:latin typeface="Arial" panose="020B0604020202020204" pitchFamily="34" charset="0"/>
                          <a:ea typeface="Calibri" panose="020F0502020204030204" pitchFamily="34" charset="0"/>
                          <a:cs typeface="Times New Roman" panose="02020603050405020304" pitchFamily="18" charset="0"/>
                        </a:rPr>
                        <a:t>UEN Number</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a:p>
                  </a:txBody>
                  <a:tcPr marL="87465" marR="87465"/>
                </a:tc>
              </a:tr>
              <a:tr h="370840">
                <a:tc>
                  <a:txBody>
                    <a:bodyPr/>
                    <a:lstStyle/>
                    <a:p>
                      <a:pPr>
                        <a:lnSpc>
                          <a:spcPct val="115000"/>
                        </a:lnSpc>
                        <a:spcAft>
                          <a:spcPts val="0"/>
                        </a:spcAft>
                      </a:pPr>
                      <a:r>
                        <a:rPr lang="en-SG" sz="1200" b="1" dirty="0">
                          <a:effectLst/>
                          <a:latin typeface="Arial" panose="020B0604020202020204" pitchFamily="34" charset="0"/>
                          <a:ea typeface="Calibri" panose="020F0502020204030204" pitchFamily="34" charset="0"/>
                          <a:cs typeface="Times New Roman" panose="02020603050405020304" pitchFamily="18" charset="0"/>
                        </a:rPr>
                        <a:t>Employment Size</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r h="370840">
                <a:tc>
                  <a:txBody>
                    <a:bodyPr/>
                    <a:lstStyle/>
                    <a:p>
                      <a:pPr>
                        <a:lnSpc>
                          <a:spcPct val="115000"/>
                        </a:lnSpc>
                        <a:spcAft>
                          <a:spcPts val="0"/>
                        </a:spcAft>
                      </a:pPr>
                      <a:r>
                        <a:rPr lang="en-SG" sz="1200" b="1" dirty="0">
                          <a:effectLst/>
                          <a:latin typeface="Arial" panose="020B0604020202020204" pitchFamily="34" charset="0"/>
                          <a:ea typeface="Calibri" panose="020F0502020204030204" pitchFamily="34" charset="0"/>
                          <a:cs typeface="Times New Roman" panose="02020603050405020304" pitchFamily="18" charset="0"/>
                        </a:rPr>
                        <a:t>Sales Turnover (SGD)</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r h="370840">
                <a:tc>
                  <a:txBody>
                    <a:bodyPr/>
                    <a:lstStyle/>
                    <a:p>
                      <a:pPr>
                        <a:lnSpc>
                          <a:spcPct val="115000"/>
                        </a:lnSpc>
                        <a:spcAft>
                          <a:spcPts val="0"/>
                        </a:spcAft>
                      </a:pPr>
                      <a:r>
                        <a:rPr lang="en-SG" sz="1200" b="1" dirty="0">
                          <a:effectLst/>
                          <a:latin typeface="Arial" panose="020B0604020202020204" pitchFamily="34" charset="0"/>
                          <a:ea typeface="Calibri" panose="020F0502020204030204" pitchFamily="34" charset="0"/>
                          <a:cs typeface="Times New Roman" panose="02020603050405020304" pitchFamily="18" charset="0"/>
                        </a:rPr>
                        <a:t>Percentage of Local Shareholding</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r h="370840">
                <a:tc gridSpan="2">
                  <a:txBody>
                    <a:bodyPr/>
                    <a:lstStyle/>
                    <a:p>
                      <a:pPr>
                        <a:lnSpc>
                          <a:spcPct val="115000"/>
                        </a:lnSpc>
                        <a:spcAft>
                          <a:spcPts val="0"/>
                        </a:spcAft>
                      </a:pPr>
                      <a:r>
                        <a:rPr lang="en-US" sz="1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Point of Contact</a:t>
                      </a:r>
                      <a:endParaRPr lang="en-SG"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5598" marR="65598" marT="0" marB="0">
                    <a:solidFill>
                      <a:schemeClr val="accent1"/>
                    </a:solidFill>
                  </a:tcPr>
                </a:tc>
                <a:tc hMerge="1">
                  <a:txBody>
                    <a:bodyPr/>
                    <a:lstStyle/>
                    <a:p>
                      <a:endParaRPr lang="en-SG" dirty="0"/>
                    </a:p>
                  </a:txBody>
                  <a:tcPr/>
                </a:tc>
              </a:tr>
              <a:tr h="370840">
                <a:tc>
                  <a:txBody>
                    <a:bodyPr/>
                    <a:lstStyle/>
                    <a:p>
                      <a:pPr>
                        <a:lnSpc>
                          <a:spcPct val="115000"/>
                        </a:lnSpc>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Name</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r h="370840">
                <a:tc>
                  <a:txBody>
                    <a:bodyPr/>
                    <a:lstStyle/>
                    <a:p>
                      <a:pPr>
                        <a:lnSpc>
                          <a:spcPct val="115000"/>
                        </a:lnSpc>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Email</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r h="370840">
                <a:tc>
                  <a:txBody>
                    <a:bodyPr/>
                    <a:lstStyle/>
                    <a:p>
                      <a:pPr>
                        <a:lnSpc>
                          <a:spcPct val="115000"/>
                        </a:lnSpc>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Contact Number</a:t>
                      </a:r>
                      <a:endParaRPr lang="en-SG"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598" marR="65598" marT="0" marB="0"/>
                </a:tc>
                <a:tc>
                  <a:txBody>
                    <a:bodyPr/>
                    <a:lstStyle/>
                    <a:p>
                      <a:endParaRPr lang="en-SG" dirty="0"/>
                    </a:p>
                  </a:txBody>
                  <a:tcPr marL="87465" marR="87465"/>
                </a:tc>
              </a:tr>
            </a:tbl>
          </a:graphicData>
        </a:graphic>
      </p:graphicFrame>
    </p:spTree>
    <p:extLst>
      <p:ext uri="{BB962C8B-B14F-4D97-AF65-F5344CB8AC3E}">
        <p14:creationId xmlns:p14="http://schemas.microsoft.com/office/powerpoint/2010/main" val="4177136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Annex</a:t>
            </a:r>
            <a:endParaRPr lang="en-SG" dirty="0"/>
          </a:p>
        </p:txBody>
      </p:sp>
    </p:spTree>
    <p:extLst>
      <p:ext uri="{BB962C8B-B14F-4D97-AF65-F5344CB8AC3E}">
        <p14:creationId xmlns:p14="http://schemas.microsoft.com/office/powerpoint/2010/main" val="3209883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090" y="768537"/>
            <a:ext cx="10053918" cy="939240"/>
          </a:xfrm>
        </p:spPr>
        <p:txBody>
          <a:bodyPr>
            <a:normAutofit/>
          </a:bodyPr>
          <a:lstStyle/>
          <a:p>
            <a:r>
              <a:rPr lang="en-US" sz="4400" b="1" dirty="0" smtClean="0"/>
              <a:t>NHG Open Innovation Challenge Guidelines</a:t>
            </a:r>
            <a:endParaRPr lang="en-SG" sz="4400" b="1" dirty="0"/>
          </a:p>
        </p:txBody>
      </p:sp>
      <p:sp>
        <p:nvSpPr>
          <p:cNvPr id="3" name="Content Placeholder 2"/>
          <p:cNvSpPr>
            <a:spLocks noGrp="1"/>
          </p:cNvSpPr>
          <p:nvPr>
            <p:ph idx="1"/>
          </p:nvPr>
        </p:nvSpPr>
        <p:spPr>
          <a:xfrm>
            <a:off x="887505" y="1734672"/>
            <a:ext cx="10932459" cy="4639234"/>
          </a:xfrm>
        </p:spPr>
        <p:txBody>
          <a:bodyPr>
            <a:noAutofit/>
          </a:bodyPr>
          <a:lstStyle/>
          <a:p>
            <a:pPr marL="324000" indent="-324000" algn="just">
              <a:lnSpc>
                <a:spcPct val="100000"/>
              </a:lnSpc>
              <a:spcBef>
                <a:spcPts val="600"/>
              </a:spcBef>
              <a:spcAft>
                <a:spcPts val="600"/>
              </a:spcAft>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The NHG Open Innovation Challenge seeks to bring clinical teams and companies together to co-develop solutions for unmet healthcare needs.</a:t>
            </a:r>
          </a:p>
          <a:p>
            <a:pPr marL="324000" indent="-324000" algn="just">
              <a:lnSpc>
                <a:spcPct val="100000"/>
              </a:lnSpc>
              <a:spcBef>
                <a:spcPts val="600"/>
              </a:spcBef>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Proposals </a:t>
            </a:r>
            <a:r>
              <a:rPr lang="en-US" sz="1400" dirty="0" smtClean="0">
                <a:latin typeface="Arial" panose="020B0604020202020204" pitchFamily="34" charset="0"/>
                <a:cs typeface="Arial" panose="020B0604020202020204" pitchFamily="34" charset="0"/>
              </a:rPr>
              <a:t>should involve </a:t>
            </a:r>
            <a:r>
              <a:rPr lang="en-US" sz="1400" dirty="0">
                <a:latin typeface="Arial" panose="020B0604020202020204" pitchFamily="34" charset="0"/>
                <a:cs typeface="Arial" panose="020B0604020202020204" pitchFamily="34" charset="0"/>
              </a:rPr>
              <a:t>co-development </a:t>
            </a:r>
            <a:r>
              <a:rPr lang="en-US" sz="1400" dirty="0" smtClean="0">
                <a:latin typeface="Arial" panose="020B0604020202020204" pitchFamily="34" charset="0"/>
                <a:cs typeface="Arial" panose="020B0604020202020204" pitchFamily="34" charset="0"/>
              </a:rPr>
              <a:t>component, and seek to generate new joint intellectual property with the relevant NHG institution(s). The </a:t>
            </a:r>
            <a:r>
              <a:rPr lang="en-US" sz="1400" dirty="0">
                <a:latin typeface="Arial" panose="020B0604020202020204" pitchFamily="34" charset="0"/>
                <a:cs typeface="Arial" panose="020B0604020202020204" pitchFamily="34" charset="0"/>
              </a:rPr>
              <a:t>relevant NHG Institution(s) </a:t>
            </a:r>
            <a:r>
              <a:rPr lang="en-US" sz="1400" dirty="0" smtClean="0">
                <a:latin typeface="Arial" panose="020B0604020202020204" pitchFamily="34" charset="0"/>
                <a:cs typeface="Arial" panose="020B0604020202020204" pitchFamily="34" charset="0"/>
              </a:rPr>
              <a:t>and selected </a:t>
            </a:r>
            <a:r>
              <a:rPr lang="en-US" sz="1400" dirty="0">
                <a:latin typeface="Arial" panose="020B0604020202020204" pitchFamily="34" charset="0"/>
                <a:cs typeface="Arial" panose="020B0604020202020204" pitchFamily="34" charset="0"/>
              </a:rPr>
              <a:t>C</a:t>
            </a:r>
            <a:r>
              <a:rPr lang="en-US" sz="1400" dirty="0" smtClean="0">
                <a:latin typeface="Arial" panose="020B0604020202020204" pitchFamily="34" charset="0"/>
                <a:cs typeface="Arial" panose="020B0604020202020204" pitchFamily="34" charset="0"/>
              </a:rPr>
              <a:t>ompany will need to sign a collaboration agreement prior </a:t>
            </a:r>
            <a:r>
              <a:rPr lang="en-US" sz="1400" dirty="0">
                <a:latin typeface="Arial" panose="020B0604020202020204" pitchFamily="34" charset="0"/>
                <a:cs typeface="Arial" panose="020B0604020202020204" pitchFamily="34" charset="0"/>
              </a:rPr>
              <a:t>to the start of the project</a:t>
            </a:r>
            <a:r>
              <a:rPr lang="en-US" sz="1400" dirty="0" smtClean="0">
                <a:latin typeface="Arial" panose="020B0604020202020204" pitchFamily="34" charset="0"/>
                <a:cs typeface="Arial" panose="020B0604020202020204" pitchFamily="34" charset="0"/>
              </a:rPr>
              <a:t>. </a:t>
            </a:r>
          </a:p>
          <a:p>
            <a:pPr marL="324000" indent="-324000" algn="just">
              <a:lnSpc>
                <a:spcPct val="100000"/>
              </a:lnSpc>
              <a:spcBef>
                <a:spcPts val="600"/>
              </a:spcBef>
              <a:spcAft>
                <a:spcPts val="600"/>
              </a:spcAft>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Relevant privileged or confidential information should be disclosed in this proposal to help convey a better understanding of the project. However, such information must be clearly marked in the proposal.</a:t>
            </a:r>
          </a:p>
          <a:p>
            <a:pPr marL="324000" lvl="0" indent="-324000" algn="just">
              <a:lnSpc>
                <a:spcPct val="100000"/>
              </a:lnSpc>
              <a:spcBef>
                <a:spcPts val="600"/>
              </a:spcBef>
              <a:spcAft>
                <a:spcPts val="600"/>
              </a:spcAft>
              <a:buFont typeface="Wingdings" panose="05000000000000000000" pitchFamily="2" charset="2"/>
              <a:buChar char="§"/>
            </a:pPr>
            <a:r>
              <a:rPr lang="en-US" sz="1400" dirty="0">
                <a:latin typeface="Arial" panose="020B0604020202020204" pitchFamily="34" charset="0"/>
                <a:cs typeface="Arial" panose="020B0604020202020204" pitchFamily="34" charset="0"/>
              </a:rPr>
              <a:t>All information provided by </a:t>
            </a:r>
            <a:r>
              <a:rPr lang="en-US" sz="1400" dirty="0" smtClean="0">
                <a:latin typeface="Arial" panose="020B0604020202020204" pitchFamily="34" charset="0"/>
                <a:cs typeface="Arial" panose="020B0604020202020204" pitchFamily="34" charset="0"/>
              </a:rPr>
              <a:t>Company in this proposal </a:t>
            </a:r>
            <a:r>
              <a:rPr lang="en-US" sz="1400" dirty="0">
                <a:latin typeface="Arial" panose="020B0604020202020204" pitchFamily="34" charset="0"/>
                <a:cs typeface="Arial" panose="020B0604020202020204" pitchFamily="34" charset="0"/>
              </a:rPr>
              <a:t>is treated in confidence. The information is furnished to the National Healthcare Group (NHG</a:t>
            </a:r>
            <a:r>
              <a:rPr lang="en-US" sz="1400" dirty="0" smtClean="0">
                <a:latin typeface="Arial" panose="020B0604020202020204" pitchFamily="34" charset="0"/>
                <a:cs typeface="Arial" panose="020B0604020202020204" pitchFamily="34" charset="0"/>
              </a:rPr>
              <a:t>), including the relevant NHG institutions, </a:t>
            </a:r>
            <a:r>
              <a:rPr lang="en-US" sz="1400" dirty="0">
                <a:latin typeface="Arial" panose="020B0604020202020204" pitchFamily="34" charset="0"/>
                <a:cs typeface="Arial" panose="020B0604020202020204" pitchFamily="34" charset="0"/>
              </a:rPr>
              <a:t>and Enterprise Singapore (</a:t>
            </a:r>
            <a:r>
              <a:rPr lang="en-US" sz="1400" dirty="0" err="1">
                <a:latin typeface="Arial" panose="020B0604020202020204" pitchFamily="34" charset="0"/>
                <a:cs typeface="Arial" panose="020B0604020202020204" pitchFamily="34" charset="0"/>
              </a:rPr>
              <a:t>EnterpriseSG</a:t>
            </a:r>
            <a:r>
              <a:rPr lang="en-US" sz="1400" dirty="0">
                <a:latin typeface="Arial" panose="020B0604020202020204" pitchFamily="34" charset="0"/>
                <a:cs typeface="Arial" panose="020B0604020202020204" pitchFamily="34" charset="0"/>
              </a:rPr>
              <a:t>) with the understanding that it shall be used or disclosed for evaluation, approval, reference and reporting purposes. If your proposal is not successful, this document will be destroyed after the retention period deemed as appropriate</a:t>
            </a:r>
            <a:r>
              <a:rPr lang="en-US" sz="1400" dirty="0" smtClean="0">
                <a:latin typeface="Arial" panose="020B0604020202020204" pitchFamily="34" charset="0"/>
                <a:cs typeface="Arial" panose="020B0604020202020204" pitchFamily="34" charset="0"/>
              </a:rPr>
              <a:t>.</a:t>
            </a:r>
          </a:p>
          <a:p>
            <a:pPr marL="324000" lvl="0" indent="-324000" algn="just">
              <a:lnSpc>
                <a:spcPct val="100000"/>
              </a:lnSpc>
              <a:spcBef>
                <a:spcPts val="600"/>
              </a:spcBef>
              <a:spcAft>
                <a:spcPts val="600"/>
              </a:spcAft>
              <a:buFont typeface="Wingdings" panose="05000000000000000000" pitchFamily="2" charset="2"/>
              <a:buChar char="§"/>
            </a:pPr>
            <a:r>
              <a:rPr lang="en-SG" sz="1400" dirty="0" smtClean="0">
                <a:latin typeface="Arial" panose="020B0604020202020204" pitchFamily="34" charset="0"/>
                <a:cs typeface="Arial" panose="020B0604020202020204" pitchFamily="34" charset="0"/>
              </a:rPr>
              <a:t>For shortlisted projects, </a:t>
            </a:r>
            <a:r>
              <a:rPr lang="en-SG" sz="1400" dirty="0" err="1" smtClean="0">
                <a:latin typeface="Arial" panose="020B0604020202020204" pitchFamily="34" charset="0"/>
                <a:cs typeface="Arial" panose="020B0604020202020204" pitchFamily="34" charset="0"/>
              </a:rPr>
              <a:t>EnterpriseSG</a:t>
            </a:r>
            <a:r>
              <a:rPr lang="en-SG" sz="1400" dirty="0" smtClean="0">
                <a:latin typeface="Arial" panose="020B0604020202020204" pitchFamily="34" charset="0"/>
                <a:cs typeface="Arial" panose="020B0604020202020204" pitchFamily="34" charset="0"/>
              </a:rPr>
              <a:t> may require the teams to </a:t>
            </a:r>
            <a:r>
              <a:rPr lang="en-SG" sz="1400" dirty="0">
                <a:latin typeface="Arial" panose="020B0604020202020204" pitchFamily="34" charset="0"/>
                <a:cs typeface="Arial" panose="020B0604020202020204" pitchFamily="34" charset="0"/>
              </a:rPr>
              <a:t>present to an evaluation </a:t>
            </a:r>
            <a:r>
              <a:rPr lang="en-SG" sz="1400" dirty="0" smtClean="0">
                <a:latin typeface="Arial" panose="020B0604020202020204" pitchFamily="34" charset="0"/>
                <a:cs typeface="Arial" panose="020B0604020202020204" pitchFamily="34" charset="0"/>
              </a:rPr>
              <a:t>panel and/or submit </a:t>
            </a:r>
            <a:r>
              <a:rPr lang="en-SG" sz="1400" dirty="0">
                <a:latin typeface="Arial" panose="020B0604020202020204" pitchFamily="34" charset="0"/>
                <a:cs typeface="Arial" panose="020B0604020202020204" pitchFamily="34" charset="0"/>
              </a:rPr>
              <a:t>written proposals in accordance with </a:t>
            </a:r>
            <a:r>
              <a:rPr lang="en-SG" sz="1400" dirty="0" err="1">
                <a:latin typeface="Arial" panose="020B0604020202020204" pitchFamily="34" charset="0"/>
                <a:cs typeface="Arial" panose="020B0604020202020204" pitchFamily="34" charset="0"/>
              </a:rPr>
              <a:t>EnterpriseSG’s</a:t>
            </a:r>
            <a:r>
              <a:rPr lang="en-SG" sz="1400" dirty="0">
                <a:latin typeface="Arial" panose="020B0604020202020204" pitchFamily="34" charset="0"/>
                <a:cs typeface="Arial" panose="020B0604020202020204" pitchFamily="34" charset="0"/>
              </a:rPr>
              <a:t> </a:t>
            </a:r>
            <a:r>
              <a:rPr lang="en-SG" sz="1400" dirty="0" smtClean="0">
                <a:latin typeface="Arial" panose="020B0604020202020204" pitchFamily="34" charset="0"/>
                <a:cs typeface="Arial" panose="020B0604020202020204" pitchFamily="34" charset="0"/>
              </a:rPr>
              <a:t>guidelines. Such </a:t>
            </a:r>
            <a:r>
              <a:rPr lang="en-SG" sz="1400" dirty="0">
                <a:latin typeface="Arial" panose="020B0604020202020204" pitchFamily="34" charset="0"/>
                <a:cs typeface="Arial" panose="020B0604020202020204" pitchFamily="34" charset="0"/>
              </a:rPr>
              <a:t>guidelines </a:t>
            </a:r>
            <a:r>
              <a:rPr lang="en-SG" sz="1400" dirty="0" smtClean="0">
                <a:latin typeface="Arial" panose="020B0604020202020204" pitchFamily="34" charset="0"/>
                <a:cs typeface="Arial" panose="020B0604020202020204" pitchFamily="34" charset="0"/>
              </a:rPr>
              <a:t>will </a:t>
            </a:r>
            <a:r>
              <a:rPr lang="en-SG" sz="1400" dirty="0">
                <a:latin typeface="Arial" panose="020B0604020202020204" pitchFamily="34" charset="0"/>
                <a:cs typeface="Arial" panose="020B0604020202020204" pitchFamily="34" charset="0"/>
              </a:rPr>
              <a:t>be communicated by </a:t>
            </a:r>
            <a:r>
              <a:rPr lang="en-SG" sz="1400" dirty="0" err="1">
                <a:latin typeface="Arial" panose="020B0604020202020204" pitchFamily="34" charset="0"/>
                <a:cs typeface="Arial" panose="020B0604020202020204" pitchFamily="34" charset="0"/>
              </a:rPr>
              <a:t>EnterpriseSG</a:t>
            </a:r>
            <a:r>
              <a:rPr lang="en-SG" sz="1400" dirty="0">
                <a:latin typeface="Arial" panose="020B0604020202020204" pitchFamily="34" charset="0"/>
                <a:cs typeface="Arial" panose="020B0604020202020204" pitchFamily="34" charset="0"/>
              </a:rPr>
              <a:t> to </a:t>
            </a:r>
            <a:r>
              <a:rPr lang="en-SG" sz="1400" dirty="0" smtClean="0">
                <a:latin typeface="Arial" panose="020B0604020202020204" pitchFamily="34" charset="0"/>
                <a:cs typeface="Arial" panose="020B0604020202020204" pitchFamily="34" charset="0"/>
              </a:rPr>
              <a:t>the shortlisted </a:t>
            </a:r>
            <a:r>
              <a:rPr lang="en-SG" sz="1400" dirty="0">
                <a:latin typeface="Arial" panose="020B0604020202020204" pitchFamily="34" charset="0"/>
                <a:cs typeface="Arial" panose="020B0604020202020204" pitchFamily="34" charset="0"/>
              </a:rPr>
              <a:t>companies directly</a:t>
            </a:r>
            <a:r>
              <a:rPr lang="en-SG" sz="1400" dirty="0" smtClean="0">
                <a:latin typeface="Arial" panose="020B0604020202020204" pitchFamily="34" charset="0"/>
                <a:cs typeface="Arial" panose="020B0604020202020204" pitchFamily="34" charset="0"/>
              </a:rPr>
              <a:t>.</a:t>
            </a:r>
          </a:p>
          <a:p>
            <a:pPr marL="324000" lvl="0" indent="-324000" algn="just">
              <a:lnSpc>
                <a:spcPct val="100000"/>
              </a:lnSpc>
              <a:spcBef>
                <a:spcPts val="600"/>
              </a:spcBef>
              <a:spcAft>
                <a:spcPts val="600"/>
              </a:spcAft>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Please keep to a total of </a:t>
            </a:r>
            <a:r>
              <a:rPr lang="en-US" sz="1400" b="1" u="sng" dirty="0" smtClean="0">
                <a:latin typeface="Arial" panose="020B0604020202020204" pitchFamily="34" charset="0"/>
                <a:cs typeface="Arial" panose="020B0604020202020204" pitchFamily="34" charset="0"/>
              </a:rPr>
              <a:t>10 slides </a:t>
            </a:r>
            <a:r>
              <a:rPr lang="en-US" sz="1400" dirty="0" smtClean="0">
                <a:latin typeface="Arial" panose="020B0604020202020204" pitchFamily="34" charset="0"/>
                <a:cs typeface="Arial" panose="020B0604020202020204" pitchFamily="34" charset="0"/>
              </a:rPr>
              <a:t>for the sections from “Background” to “Project Financing” (font size Arial 12). Additional information can be included in the Annex.</a:t>
            </a:r>
          </a:p>
          <a:p>
            <a:pPr marL="324000" lvl="0" indent="-324000" algn="just">
              <a:lnSpc>
                <a:spcPct val="100000"/>
              </a:lnSpc>
              <a:spcBef>
                <a:spcPts val="600"/>
              </a:spcBef>
              <a:spcAft>
                <a:spcPts val="600"/>
              </a:spcAft>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Email the complete proposal to </a:t>
            </a:r>
            <a:r>
              <a:rPr lang="en-US" sz="1400" b="1" u="sng" dirty="0" smtClean="0">
                <a:latin typeface="Arial" panose="020B0604020202020204" pitchFamily="34" charset="0"/>
                <a:cs typeface="Arial" panose="020B0604020202020204" pitchFamily="34" charset="0"/>
              </a:rPr>
              <a:t>innovate@nhg.com.sg</a:t>
            </a:r>
            <a:r>
              <a:rPr lang="en-US" sz="1400" dirty="0" smtClean="0">
                <a:latin typeface="Arial" panose="020B0604020202020204" pitchFamily="34" charset="0"/>
                <a:cs typeface="Arial" panose="020B0604020202020204" pitchFamily="34" charset="0"/>
              </a:rPr>
              <a:t>, with email subject “</a:t>
            </a:r>
            <a:r>
              <a:rPr lang="en-SG" sz="1400" b="1" dirty="0" smtClean="0">
                <a:latin typeface="Arial" panose="020B0604020202020204" pitchFamily="34" charset="0"/>
                <a:cs typeface="Arial" panose="020B0604020202020204" pitchFamily="34" charset="0"/>
              </a:rPr>
              <a:t>OIC </a:t>
            </a:r>
            <a:r>
              <a:rPr lang="en-SG" sz="1400" b="1" dirty="0">
                <a:latin typeface="Arial" panose="020B0604020202020204" pitchFamily="34" charset="0"/>
                <a:cs typeface="Arial" panose="020B0604020202020204" pitchFamily="34" charset="0"/>
              </a:rPr>
              <a:t>proposal </a:t>
            </a:r>
            <a:r>
              <a:rPr lang="en-SG" sz="1400" b="1" dirty="0" smtClean="0">
                <a:latin typeface="Arial" panose="020B0604020202020204" pitchFamily="34" charset="0"/>
                <a:cs typeface="Arial" panose="020B0604020202020204" pitchFamily="34" charset="0"/>
              </a:rPr>
              <a:t>- </a:t>
            </a:r>
            <a:r>
              <a:rPr lang="en-SG" sz="1400" b="1" dirty="0">
                <a:latin typeface="Arial" panose="020B0604020202020204" pitchFamily="34" charset="0"/>
                <a:cs typeface="Arial" panose="020B0604020202020204" pitchFamily="34" charset="0"/>
              </a:rPr>
              <a:t>[Clinical Need Statement Code</a:t>
            </a:r>
            <a:r>
              <a:rPr lang="en-SG" sz="1400" b="1" dirty="0" smtClean="0">
                <a:latin typeface="Arial" panose="020B0604020202020204" pitchFamily="34" charset="0"/>
                <a:cs typeface="Arial" panose="020B0604020202020204" pitchFamily="34" charset="0"/>
              </a:rPr>
              <a:t>]</a:t>
            </a:r>
            <a:r>
              <a:rPr lang="en-SG" sz="1400" dirty="0" smtClean="0">
                <a:latin typeface="Arial" panose="020B0604020202020204" pitchFamily="34" charset="0"/>
                <a:cs typeface="Arial" panose="020B0604020202020204" pitchFamily="34" charset="0"/>
              </a:rPr>
              <a:t>”</a:t>
            </a:r>
            <a:endParaRPr lang="en-US"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0894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452"/>
            <a:ext cx="10515600" cy="815926"/>
          </a:xfrm>
        </p:spPr>
        <p:txBody>
          <a:bodyPr>
            <a:normAutofit/>
          </a:bodyPr>
          <a:lstStyle/>
          <a:p>
            <a:r>
              <a:rPr lang="en-US" sz="4400" b="1" dirty="0" smtClean="0"/>
              <a:t>Background</a:t>
            </a:r>
            <a:endParaRPr lang="en-SG" sz="4400" dirty="0"/>
          </a:p>
        </p:txBody>
      </p:sp>
      <p:sp>
        <p:nvSpPr>
          <p:cNvPr id="3" name="Content Placeholder 2"/>
          <p:cNvSpPr>
            <a:spLocks noGrp="1"/>
          </p:cNvSpPr>
          <p:nvPr>
            <p:ph idx="1"/>
          </p:nvPr>
        </p:nvSpPr>
        <p:spPr>
          <a:xfrm>
            <a:off x="838200" y="1680882"/>
            <a:ext cx="10515600" cy="4975411"/>
          </a:xfrm>
        </p:spPr>
        <p:txBody>
          <a:bodyPr/>
          <a:lstStyle/>
          <a:p>
            <a:endParaRPr lang="en-SG" dirty="0"/>
          </a:p>
        </p:txBody>
      </p:sp>
      <p:sp>
        <p:nvSpPr>
          <p:cNvPr id="4" name="TextBox 3"/>
          <p:cNvSpPr txBox="1"/>
          <p:nvPr/>
        </p:nvSpPr>
        <p:spPr>
          <a:xfrm>
            <a:off x="838200" y="1082797"/>
            <a:ext cx="10515600" cy="461665"/>
          </a:xfrm>
          <a:prstGeom prst="rect">
            <a:avLst/>
          </a:prstGeom>
          <a:noFill/>
        </p:spPr>
        <p:txBody>
          <a:bodyPr wrap="square" rtlCol="0">
            <a:spAutoFit/>
          </a:bodyPr>
          <a:lstStyle/>
          <a:p>
            <a:pPr marL="285750" lvl="0" indent="-285750">
              <a:buFont typeface="Arial" panose="020B0604020202020204" pitchFamily="34" charset="0"/>
              <a:buChar char="•"/>
            </a:pPr>
            <a:r>
              <a:rPr lang="en-SG" sz="1200" dirty="0">
                <a:latin typeface="Arial" panose="020B0604020202020204" pitchFamily="34" charset="0"/>
                <a:cs typeface="Arial" panose="020B0604020202020204" pitchFamily="34" charset="0"/>
              </a:rPr>
              <a:t>Describe the background and significance of the unmet healthcare need which </a:t>
            </a:r>
            <a:r>
              <a:rPr lang="en-SG" sz="1200" dirty="0" smtClean="0">
                <a:latin typeface="Arial" panose="020B0604020202020204" pitchFamily="34" charset="0"/>
                <a:cs typeface="Arial" panose="020B0604020202020204" pitchFamily="34" charset="0"/>
              </a:rPr>
              <a:t>the proposed </a:t>
            </a:r>
            <a:r>
              <a:rPr lang="en-SG" sz="1200" dirty="0">
                <a:latin typeface="Arial" panose="020B0604020202020204" pitchFamily="34" charset="0"/>
                <a:cs typeface="Arial" panose="020B0604020202020204" pitchFamily="34" charset="0"/>
              </a:rPr>
              <a:t>solution is intending to address</a:t>
            </a:r>
          </a:p>
          <a:p>
            <a:pPr marL="285750" lvl="0" indent="-285750">
              <a:buFont typeface="Arial" panose="020B0604020202020204" pitchFamily="34" charset="0"/>
              <a:buChar char="•"/>
            </a:pPr>
            <a:r>
              <a:rPr lang="en-SG" sz="1200" dirty="0">
                <a:latin typeface="Arial" panose="020B0604020202020204" pitchFamily="34" charset="0"/>
                <a:cs typeface="Arial" panose="020B0604020202020204" pitchFamily="34" charset="0"/>
              </a:rPr>
              <a:t>Describe the current treatment/approaches (if any) and their shortcomings</a:t>
            </a:r>
            <a:r>
              <a:rPr lang="en-SG" sz="1200" dirty="0" smtClean="0">
                <a:latin typeface="Arial" panose="020B0604020202020204" pitchFamily="34" charset="0"/>
                <a:cs typeface="Arial" panose="020B0604020202020204" pitchFamily="34" charset="0"/>
              </a:rPr>
              <a:t>.</a:t>
            </a:r>
            <a:r>
              <a:rPr lang="en-US" sz="1200" b="1" dirty="0" smtClean="0">
                <a:latin typeface="Arial" panose="020B0604020202020204" pitchFamily="34" charset="0"/>
                <a:cs typeface="Arial" panose="020B0604020202020204" pitchFamily="34" charset="0"/>
              </a:rPr>
              <a:t> (1-2 slides)</a:t>
            </a:r>
            <a:r>
              <a:rPr lang="en-US" sz="1200" dirty="0" smtClean="0">
                <a:latin typeface="Arial" panose="020B0604020202020204" pitchFamily="34" charset="0"/>
                <a:cs typeface="Arial" panose="020B0604020202020204" pitchFamily="34" charset="0"/>
              </a:rPr>
              <a:t> </a:t>
            </a:r>
            <a:endParaRPr lang="en-SG"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911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4"/>
            <a:ext cx="10515600" cy="900967"/>
          </a:xfrm>
        </p:spPr>
        <p:txBody>
          <a:bodyPr>
            <a:normAutofit/>
          </a:bodyPr>
          <a:lstStyle/>
          <a:p>
            <a:r>
              <a:rPr lang="en-US" sz="4400" b="1" dirty="0" smtClean="0"/>
              <a:t>Company/Project Team Profile</a:t>
            </a:r>
            <a:endParaRPr lang="en-SG" sz="4400" b="1" dirty="0"/>
          </a:p>
        </p:txBody>
      </p:sp>
      <p:sp>
        <p:nvSpPr>
          <p:cNvPr id="3" name="Content Placeholder 2"/>
          <p:cNvSpPr>
            <a:spLocks noGrp="1"/>
          </p:cNvSpPr>
          <p:nvPr>
            <p:ph idx="1"/>
          </p:nvPr>
        </p:nvSpPr>
        <p:spPr>
          <a:xfrm>
            <a:off x="838200" y="2022573"/>
            <a:ext cx="10515600" cy="4539592"/>
          </a:xfrm>
        </p:spPr>
        <p:txBody>
          <a:bodyPr/>
          <a:lstStyle/>
          <a:p>
            <a:endParaRPr lang="en-SG" dirty="0"/>
          </a:p>
        </p:txBody>
      </p:sp>
      <p:sp>
        <p:nvSpPr>
          <p:cNvPr id="4" name="TextBox 3"/>
          <p:cNvSpPr txBox="1"/>
          <p:nvPr/>
        </p:nvSpPr>
        <p:spPr>
          <a:xfrm>
            <a:off x="838200" y="1025755"/>
            <a:ext cx="10515600" cy="646331"/>
          </a:xfrm>
          <a:prstGeom prst="rect">
            <a:avLst/>
          </a:prstGeom>
          <a:noFill/>
        </p:spPr>
        <p:txBody>
          <a:bodyPr wrap="square" rtlCol="0">
            <a:spAutoFit/>
          </a:bodyPr>
          <a:lstStyle/>
          <a:p>
            <a:pPr marL="285750" lvl="0" indent="-285750">
              <a:buFont typeface="Arial" panose="020B0604020202020204" pitchFamily="34" charset="0"/>
              <a:buChar char="•"/>
            </a:pPr>
            <a:r>
              <a:rPr lang="en-SG" sz="1200" dirty="0">
                <a:latin typeface="Arial" panose="020B0604020202020204" pitchFamily="34" charset="0"/>
                <a:cs typeface="Arial" panose="020B0604020202020204" pitchFamily="34" charset="0"/>
              </a:rPr>
              <a:t>Brief summary of the company’s background, core business activities, competency in the area, and track record of technology commercialisation, if and where applicable.</a:t>
            </a:r>
          </a:p>
          <a:p>
            <a:pPr marL="285750" lvl="0" indent="-285750">
              <a:buFont typeface="Arial" panose="020B0604020202020204" pitchFamily="34" charset="0"/>
              <a:buChar char="•"/>
            </a:pPr>
            <a:r>
              <a:rPr lang="en-SG" sz="1200" dirty="0">
                <a:latin typeface="Arial" panose="020B0604020202020204" pitchFamily="34" charset="0"/>
                <a:cs typeface="Arial" panose="020B0604020202020204" pitchFamily="34" charset="0"/>
              </a:rPr>
              <a:t>Brief background on the key team members who will work on the project</a:t>
            </a:r>
            <a:r>
              <a:rPr lang="en-SG" sz="1200" dirty="0" smtClean="0">
                <a:latin typeface="Arial" panose="020B0604020202020204" pitchFamily="34" charset="0"/>
                <a:cs typeface="Arial" panose="020B0604020202020204" pitchFamily="34" charset="0"/>
              </a:rPr>
              <a:t>. (</a:t>
            </a:r>
            <a:r>
              <a:rPr lang="en-SG" sz="1200" b="1" dirty="0" smtClean="0">
                <a:latin typeface="Arial" panose="020B0604020202020204" pitchFamily="34" charset="0"/>
                <a:cs typeface="Arial" panose="020B0604020202020204" pitchFamily="34" charset="0"/>
              </a:rPr>
              <a:t>1 slide</a:t>
            </a:r>
            <a:r>
              <a:rPr lang="en-SG" sz="1200" dirty="0" smtClean="0">
                <a:latin typeface="Arial" panose="020B0604020202020204" pitchFamily="34" charset="0"/>
                <a:cs typeface="Arial" panose="020B0604020202020204" pitchFamily="34" charset="0"/>
              </a:rPr>
              <a:t>)</a:t>
            </a:r>
            <a:endParaRPr lang="en-SG"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70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6867"/>
            <a:ext cx="10515600" cy="670299"/>
          </a:xfrm>
        </p:spPr>
        <p:txBody>
          <a:bodyPr>
            <a:normAutofit/>
          </a:bodyPr>
          <a:lstStyle/>
          <a:p>
            <a:r>
              <a:rPr lang="en-SG" sz="4400" b="1" dirty="0"/>
              <a:t>Description of the Solution</a:t>
            </a:r>
            <a:endParaRPr lang="en-SG" sz="4400" dirty="0"/>
          </a:p>
        </p:txBody>
      </p:sp>
      <p:sp>
        <p:nvSpPr>
          <p:cNvPr id="3" name="Content Placeholder 2"/>
          <p:cNvSpPr>
            <a:spLocks noGrp="1"/>
          </p:cNvSpPr>
          <p:nvPr>
            <p:ph idx="1"/>
          </p:nvPr>
        </p:nvSpPr>
        <p:spPr>
          <a:xfrm>
            <a:off x="838200" y="2242484"/>
            <a:ext cx="10515600" cy="4351338"/>
          </a:xfrm>
        </p:spPr>
        <p:txBody>
          <a:bodyPr/>
          <a:lstStyle/>
          <a:p>
            <a:endParaRPr lang="en-SG" dirty="0"/>
          </a:p>
        </p:txBody>
      </p:sp>
      <p:sp>
        <p:nvSpPr>
          <p:cNvPr id="4" name="Rectangle 3"/>
          <p:cNvSpPr/>
          <p:nvPr/>
        </p:nvSpPr>
        <p:spPr>
          <a:xfrm>
            <a:off x="838200" y="806825"/>
            <a:ext cx="10672483" cy="882806"/>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Describe the concept to be developed, the key innovation of the proposed solution, and the stage of development of the concept/ product.</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How is the solution proposed better than any existing/emerging competing technologies/products/services?</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Briefly describe the key technical hurdles that need to be overcome, and the resources required to do so.</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Are there any key partners whom you plan to work with to develop the technology? (</a:t>
            </a:r>
            <a:r>
              <a:rPr lang="en-SG" sz="1200" b="1" dirty="0" smtClean="0">
                <a:effectLst/>
                <a:latin typeface="Arial" panose="020B0604020202020204" pitchFamily="34" charset="0"/>
                <a:ea typeface="Calibri" panose="020F0502020204030204" pitchFamily="34" charset="0"/>
                <a:cs typeface="Arial" panose="020B0604020202020204" pitchFamily="34" charset="0"/>
              </a:rPr>
              <a:t>1-2 slides</a:t>
            </a:r>
            <a:r>
              <a:rPr lang="en-SG" sz="1200" dirty="0" smtClean="0">
                <a:effectLst/>
                <a:latin typeface="Arial" panose="020B0604020202020204" pitchFamily="34" charset="0"/>
                <a:ea typeface="Calibri" panose="020F0502020204030204" pitchFamily="34" charset="0"/>
                <a:cs typeface="Arial" panose="020B0604020202020204" pitchFamily="34" charset="0"/>
              </a:rPr>
              <a:t>)</a:t>
            </a:r>
            <a:endParaRPr lang="en-SG"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474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9744"/>
            <a:ext cx="10515600" cy="712648"/>
          </a:xfrm>
        </p:spPr>
        <p:txBody>
          <a:bodyPr>
            <a:normAutofit/>
          </a:bodyPr>
          <a:lstStyle/>
          <a:p>
            <a:r>
              <a:rPr lang="en-US" sz="4400" b="1" dirty="0" smtClean="0"/>
              <a:t>Intellectual Property</a:t>
            </a:r>
            <a:endParaRPr lang="en-SG" sz="4400" b="1" dirty="0"/>
          </a:p>
        </p:txBody>
      </p:sp>
      <p:sp>
        <p:nvSpPr>
          <p:cNvPr id="3" name="Content Placeholder 2"/>
          <p:cNvSpPr>
            <a:spLocks noGrp="1"/>
          </p:cNvSpPr>
          <p:nvPr>
            <p:ph idx="1"/>
          </p:nvPr>
        </p:nvSpPr>
        <p:spPr>
          <a:xfrm>
            <a:off x="838200" y="1721224"/>
            <a:ext cx="10515600" cy="4912939"/>
          </a:xfrm>
        </p:spPr>
        <p:txBody>
          <a:bodyPr/>
          <a:lstStyle/>
          <a:p>
            <a:endParaRPr lang="en-SG" dirty="0"/>
          </a:p>
        </p:txBody>
      </p:sp>
      <p:sp>
        <p:nvSpPr>
          <p:cNvPr id="4" name="Rectangle 3"/>
          <p:cNvSpPr/>
          <p:nvPr/>
        </p:nvSpPr>
        <p:spPr>
          <a:xfrm>
            <a:off x="838200" y="961193"/>
            <a:ext cx="10515600" cy="670889"/>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If applicable, please state any 3</a:t>
            </a:r>
            <a:r>
              <a:rPr lang="en-SG" sz="1200" baseline="30000" dirty="0" smtClean="0">
                <a:effectLst/>
                <a:latin typeface="Arial" panose="020B0604020202020204" pitchFamily="34" charset="0"/>
                <a:ea typeface="Calibri" panose="020F0502020204030204" pitchFamily="34" charset="0"/>
                <a:cs typeface="Arial" panose="020B0604020202020204" pitchFamily="34" charset="0"/>
              </a:rPr>
              <a:t>rd</a:t>
            </a:r>
            <a:r>
              <a:rPr lang="en-SG" sz="1200" dirty="0" smtClean="0">
                <a:effectLst/>
                <a:latin typeface="Arial" panose="020B0604020202020204" pitchFamily="34" charset="0"/>
                <a:ea typeface="Calibri" panose="020F0502020204030204" pitchFamily="34" charset="0"/>
                <a:cs typeface="Arial" panose="020B0604020202020204" pitchFamily="34" charset="0"/>
              </a:rPr>
              <a:t> party licensed technology being contributed by Company to this Project.</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Describe what Foreground Intellectual Property (if any) is likely to be generated under the development project. </a:t>
            </a:r>
            <a:r>
              <a:rPr lang="en-SG" sz="1200" dirty="0" smtClean="0">
                <a:latin typeface="Arial" panose="020B0604020202020204" pitchFamily="34" charset="0"/>
                <a:ea typeface="Calibri" panose="020F0502020204030204" pitchFamily="34" charset="0"/>
                <a:cs typeface="Arial" panose="020B0604020202020204" pitchFamily="34" charset="0"/>
              </a:rPr>
              <a:t>Any Foreground Intellectual Property is expected to be co-owned between the relevant NHG institution and company. (1 slide)</a:t>
            </a:r>
            <a:endParaRPr lang="en-SG" sz="12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95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0"/>
            <a:ext cx="10515600" cy="818216"/>
          </a:xfrm>
        </p:spPr>
        <p:txBody>
          <a:bodyPr>
            <a:normAutofit/>
          </a:bodyPr>
          <a:lstStyle/>
          <a:p>
            <a:r>
              <a:rPr lang="en-US" sz="4400" b="1" dirty="0" err="1" smtClean="0"/>
              <a:t>Commercialisation</a:t>
            </a:r>
            <a:r>
              <a:rPr lang="en-US" sz="4400" b="1" dirty="0" smtClean="0"/>
              <a:t> Plans</a:t>
            </a:r>
            <a:endParaRPr lang="en-SG" sz="4400" b="1" dirty="0"/>
          </a:p>
        </p:txBody>
      </p:sp>
      <p:sp>
        <p:nvSpPr>
          <p:cNvPr id="3" name="Content Placeholder 2"/>
          <p:cNvSpPr>
            <a:spLocks noGrp="1"/>
          </p:cNvSpPr>
          <p:nvPr>
            <p:ph idx="1"/>
          </p:nvPr>
        </p:nvSpPr>
        <p:spPr>
          <a:xfrm>
            <a:off x="838200" y="2121457"/>
            <a:ext cx="10515600" cy="4575178"/>
          </a:xfrm>
        </p:spPr>
        <p:txBody>
          <a:bodyPr/>
          <a:lstStyle/>
          <a:p>
            <a:endParaRPr lang="en-SG" dirty="0"/>
          </a:p>
        </p:txBody>
      </p:sp>
      <p:sp>
        <p:nvSpPr>
          <p:cNvPr id="4" name="Rectangle 3"/>
          <p:cNvSpPr/>
          <p:nvPr/>
        </p:nvSpPr>
        <p:spPr>
          <a:xfrm>
            <a:off x="838200" y="753034"/>
            <a:ext cx="10515600" cy="1080424"/>
          </a:xfrm>
          <a:prstGeom prst="rect">
            <a:avLst/>
          </a:prstGeom>
        </p:spPr>
        <p:txBody>
          <a:bodyPr wrap="square">
            <a:spAutoFit/>
          </a:bodyPr>
          <a:lstStyle/>
          <a:p>
            <a:pPr marL="342900" indent="-342900">
              <a:lnSpc>
                <a:spcPct val="107000"/>
              </a:lnSpc>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Briefly describe the Go-to-market strategy/ business </a:t>
            </a:r>
            <a:r>
              <a:rPr lang="en-SG" sz="1200" dirty="0" smtClean="0">
                <a:latin typeface="Arial" panose="020B0604020202020204" pitchFamily="34" charset="0"/>
                <a:ea typeface="Calibri" panose="020F0502020204030204" pitchFamily="34" charset="0"/>
                <a:cs typeface="Arial" panose="020B0604020202020204" pitchFamily="34" charset="0"/>
              </a:rPr>
              <a:t>model</a:t>
            </a:r>
            <a:r>
              <a:rPr lang="en-SG" sz="1200" dirty="0">
                <a:latin typeface="Arial" panose="020B0604020202020204" pitchFamily="34" charset="0"/>
                <a:ea typeface="Calibri" panose="020F0502020204030204" pitchFamily="34" charset="0"/>
                <a:cs typeface="Arial" panose="020B0604020202020204" pitchFamily="34" charset="0"/>
              </a:rPr>
              <a:t> </a:t>
            </a:r>
            <a:r>
              <a:rPr lang="en-SG" sz="1200" dirty="0" smtClean="0">
                <a:latin typeface="Arial" panose="020B0604020202020204" pitchFamily="34" charset="0"/>
                <a:ea typeface="Calibri" panose="020F0502020204030204" pitchFamily="34" charset="0"/>
                <a:cs typeface="Arial" panose="020B0604020202020204" pitchFamily="34" charset="0"/>
              </a:rPr>
              <a:t>(including any regulatory strategy).</a:t>
            </a:r>
            <a:endParaRPr lang="en-SG" sz="12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What are some key distribution channels for the solution?</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Who are some of the key customer segments targeted? </a:t>
            </a:r>
            <a:r>
              <a:rPr lang="en-SG" sz="1200" dirty="0">
                <a:latin typeface="Arial" panose="020B0604020202020204" pitchFamily="34" charset="0"/>
                <a:ea typeface="Calibri" panose="020F0502020204030204" pitchFamily="34" charset="0"/>
                <a:cs typeface="Arial" panose="020B0604020202020204" pitchFamily="34" charset="0"/>
              </a:rPr>
              <a:t>What is the estimated market size for the proposed solution</a:t>
            </a:r>
            <a:r>
              <a:rPr lang="en-SG" sz="1200" dirty="0" smtClean="0">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07000"/>
              </a:lnSpc>
              <a:spcAft>
                <a:spcPts val="0"/>
              </a:spcAft>
              <a:buFont typeface="Symbol" panose="05050102010706020507" pitchFamily="18" charset="2"/>
              <a:buChar char=""/>
            </a:pPr>
            <a:r>
              <a:rPr lang="en-US" sz="1200" dirty="0" smtClean="0">
                <a:effectLst/>
                <a:latin typeface="Arial" panose="020B0604020202020204" pitchFamily="34" charset="0"/>
                <a:ea typeface="Calibri" panose="020F0502020204030204" pitchFamily="34" charset="0"/>
                <a:cs typeface="Arial" panose="020B0604020202020204" pitchFamily="34" charset="0"/>
              </a:rPr>
              <a:t>What is the eventual price range of the product/service?</a:t>
            </a:r>
            <a:endParaRPr lang="en-SG" sz="12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How does the company plan to fund this project at the various stages of development? (1 slide)</a:t>
            </a:r>
            <a:endParaRPr lang="en-SG"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0299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682"/>
            <a:ext cx="10515600" cy="874059"/>
          </a:xfrm>
        </p:spPr>
        <p:txBody>
          <a:bodyPr>
            <a:normAutofit/>
          </a:bodyPr>
          <a:lstStyle/>
          <a:p>
            <a:r>
              <a:rPr lang="en-US" sz="4400" b="1" dirty="0" smtClean="0"/>
              <a:t>Milestones &amp; Timeline of Project</a:t>
            </a:r>
            <a:endParaRPr lang="en-SG" sz="4400" b="1" dirty="0"/>
          </a:p>
        </p:txBody>
      </p:sp>
      <p:sp>
        <p:nvSpPr>
          <p:cNvPr id="3" name="Content Placeholder 2"/>
          <p:cNvSpPr>
            <a:spLocks noGrp="1"/>
          </p:cNvSpPr>
          <p:nvPr>
            <p:ph idx="1"/>
          </p:nvPr>
        </p:nvSpPr>
        <p:spPr>
          <a:xfrm>
            <a:off x="838200" y="1748118"/>
            <a:ext cx="10515600" cy="4765022"/>
          </a:xfrm>
        </p:spPr>
        <p:txBody>
          <a:bodyPr/>
          <a:lstStyle/>
          <a:p>
            <a:pPr lvl="0"/>
            <a:endParaRPr lang="en-SG" dirty="0"/>
          </a:p>
        </p:txBody>
      </p:sp>
      <p:sp>
        <p:nvSpPr>
          <p:cNvPr id="4" name="Rectangle 3"/>
          <p:cNvSpPr/>
          <p:nvPr/>
        </p:nvSpPr>
        <p:spPr>
          <a:xfrm>
            <a:off x="838200" y="1021977"/>
            <a:ext cx="10515600" cy="646331"/>
          </a:xfrm>
          <a:prstGeom prst="rect">
            <a:avLst/>
          </a:prstGeom>
        </p:spPr>
        <p:txBody>
          <a:bodyPr wrap="square">
            <a:spAutoFit/>
          </a:bodyPr>
          <a:lstStyle/>
          <a:p>
            <a:pPr marL="285750" lvl="0" indent="-285750">
              <a:buFont typeface="Arial" panose="020B0604020202020204" pitchFamily="34" charset="0"/>
              <a:buChar char="•"/>
            </a:pPr>
            <a:r>
              <a:rPr lang="en-SG" sz="1200" dirty="0" smtClean="0">
                <a:latin typeface="Arial" panose="020B0604020202020204" pitchFamily="34" charset="0"/>
                <a:cs typeface="Arial" panose="020B0604020202020204" pitchFamily="34" charset="0"/>
              </a:rPr>
              <a:t>Provide key milestones and a timeline for development of the solution.</a:t>
            </a:r>
          </a:p>
          <a:p>
            <a:pPr marL="285750" lvl="0" indent="-285750">
              <a:buFont typeface="Arial" panose="020B0604020202020204" pitchFamily="34" charset="0"/>
              <a:buChar char="•"/>
            </a:pPr>
            <a:r>
              <a:rPr lang="en-SG" sz="1200" dirty="0" smtClean="0">
                <a:latin typeface="Arial" panose="020B0604020202020204" pitchFamily="34" charset="0"/>
                <a:cs typeface="Arial" panose="020B0604020202020204" pitchFamily="34" charset="0"/>
              </a:rPr>
              <a:t>Milestones must be realistic, specific, quantifiable, and must relate to technical objectives, targets and success criteria. </a:t>
            </a:r>
          </a:p>
          <a:p>
            <a:pPr marL="285750" lvl="0" indent="-285750">
              <a:buFont typeface="Arial" panose="020B0604020202020204" pitchFamily="34" charset="0"/>
              <a:buChar char="•"/>
            </a:pPr>
            <a:r>
              <a:rPr lang="en-SG" sz="1200" dirty="0">
                <a:latin typeface="Arial" panose="020B0604020202020204" pitchFamily="34" charset="0"/>
                <a:cs typeface="Arial" panose="020B0604020202020204" pitchFamily="34" charset="0"/>
              </a:rPr>
              <a:t>It is recommended that you tabulate your milestones and use a Gantt chart to depict your timeline </a:t>
            </a:r>
            <a:r>
              <a:rPr lang="en-SG" sz="1200" dirty="0" smtClean="0">
                <a:latin typeface="Arial" panose="020B0604020202020204" pitchFamily="34" charset="0"/>
                <a:cs typeface="Arial" panose="020B0604020202020204" pitchFamily="34" charset="0"/>
              </a:rPr>
              <a:t>(1 slide)</a:t>
            </a:r>
            <a:endParaRPr lang="en-SG"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331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8008"/>
            <a:ext cx="10515600" cy="670299"/>
          </a:xfrm>
        </p:spPr>
        <p:txBody>
          <a:bodyPr>
            <a:normAutofit/>
          </a:bodyPr>
          <a:lstStyle/>
          <a:p>
            <a:r>
              <a:rPr lang="en-US" sz="4400" b="1" dirty="0" smtClean="0"/>
              <a:t>Project Financing</a:t>
            </a:r>
            <a:endParaRPr lang="en-SG" sz="4400" b="1" dirty="0"/>
          </a:p>
        </p:txBody>
      </p:sp>
      <p:sp>
        <p:nvSpPr>
          <p:cNvPr id="3" name="Content Placeholder 2"/>
          <p:cNvSpPr>
            <a:spLocks noGrp="1"/>
          </p:cNvSpPr>
          <p:nvPr>
            <p:ph idx="1"/>
          </p:nvPr>
        </p:nvSpPr>
        <p:spPr>
          <a:xfrm>
            <a:off x="838200" y="2030481"/>
            <a:ext cx="10515600" cy="4249271"/>
          </a:xfrm>
        </p:spPr>
        <p:txBody>
          <a:bodyPr/>
          <a:lstStyle/>
          <a:p>
            <a:endParaRPr lang="en-SG" dirty="0"/>
          </a:p>
        </p:txBody>
      </p:sp>
      <p:sp>
        <p:nvSpPr>
          <p:cNvPr id="4" name="Rectangle 3"/>
          <p:cNvSpPr/>
          <p:nvPr/>
        </p:nvSpPr>
        <p:spPr>
          <a:xfrm>
            <a:off x="838200" y="1179842"/>
            <a:ext cx="6096000" cy="487569"/>
          </a:xfrm>
          <a:prstGeom prst="rect">
            <a:avLst/>
          </a:prstGeom>
        </p:spPr>
        <p:txBody>
          <a:bodyPr>
            <a:spAutoFit/>
          </a:bodyPr>
          <a:lstStyle/>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What is the expected project budget?</a:t>
            </a:r>
          </a:p>
          <a:p>
            <a:pPr marL="342900" lvl="0" indent="-342900">
              <a:lnSpc>
                <a:spcPct val="107000"/>
              </a:lnSpc>
              <a:spcAft>
                <a:spcPts val="0"/>
              </a:spcAft>
              <a:buFont typeface="Symbol" panose="05050102010706020507" pitchFamily="18" charset="2"/>
              <a:buChar char=""/>
            </a:pPr>
            <a:r>
              <a:rPr lang="en-SG" sz="1200" dirty="0" smtClean="0">
                <a:effectLst/>
                <a:latin typeface="Arial" panose="020B0604020202020204" pitchFamily="34" charset="0"/>
                <a:ea typeface="Calibri" panose="020F0502020204030204" pitchFamily="34" charset="0"/>
                <a:cs typeface="Arial" panose="020B0604020202020204" pitchFamily="34" charset="0"/>
              </a:rPr>
              <a:t>How will the project be financed? (1 slide)</a:t>
            </a:r>
            <a:endParaRPr lang="en-SG"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8321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BDFDD5FD6CCA5748844E7AB860B96265" ma:contentTypeVersion="2" ma:contentTypeDescription="Upload an image." ma:contentTypeScope="" ma:versionID="e1a4141c582c188842e6faf5b1bb7b2d">
  <xsd:schema xmlns:xsd="http://www.w3.org/2001/XMLSchema" xmlns:xs="http://www.w3.org/2001/XMLSchema" xmlns:p="http://schemas.microsoft.com/office/2006/metadata/properties" xmlns:ns1="http://schemas.microsoft.com/sharepoint/v3" xmlns:ns2="CA5E4F9D-2D73-4B08-8DA2-F1CDF2C82B63" xmlns:ns3="http://schemas.microsoft.com/sharepoint/v3/fields" targetNamespace="http://schemas.microsoft.com/office/2006/metadata/properties" ma:root="true" ma:fieldsID="b166bd342d2f2511ceae99db53d2e708" ns1:_="" ns2:_="" ns3:_="">
    <xsd:import namespace="http://schemas.microsoft.com/sharepoint/v3"/>
    <xsd:import namespace="CA5E4F9D-2D73-4B08-8DA2-F1CDF2C82B63"/>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5E4F9D-2D73-4B08-8DA2-F1CDF2C82B63"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mageCreateDate xmlns="CA5E4F9D-2D73-4B08-8DA2-F1CDF2C82B63"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DA7565-791C-4E91-9D76-32A93103C3B2}"/>
</file>

<file path=customXml/itemProps2.xml><?xml version="1.0" encoding="utf-8"?>
<ds:datastoreItem xmlns:ds="http://schemas.openxmlformats.org/officeDocument/2006/customXml" ds:itemID="{BB1D5AA7-B766-440A-827A-3774BE6DC973}"/>
</file>

<file path=customXml/itemProps3.xml><?xml version="1.0" encoding="utf-8"?>
<ds:datastoreItem xmlns:ds="http://schemas.openxmlformats.org/officeDocument/2006/customXml" ds:itemID="{F8A07E5E-95E7-454F-8447-BDA38B1290A7}"/>
</file>

<file path=docProps/app.xml><?xml version="1.0" encoding="utf-8"?>
<Properties xmlns="http://schemas.openxmlformats.org/officeDocument/2006/extended-properties" xmlns:vt="http://schemas.openxmlformats.org/officeDocument/2006/docPropsVTypes">
  <Template>Retrospect</Template>
  <TotalTime>203</TotalTime>
  <Words>693</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Retrospect</vt:lpstr>
      <vt:lpstr>Solution Proposal  </vt:lpstr>
      <vt:lpstr>NHG Open Innovation Challenge Guidelines</vt:lpstr>
      <vt:lpstr>Background</vt:lpstr>
      <vt:lpstr>Company/Project Team Profile</vt:lpstr>
      <vt:lpstr>Description of the Solution</vt:lpstr>
      <vt:lpstr>Intellectual Property</vt:lpstr>
      <vt:lpstr>Commercialisation Plans</vt:lpstr>
      <vt:lpstr>Milestones &amp; Timeline of Project</vt:lpstr>
      <vt:lpstr>Project Financing</vt:lpstr>
      <vt:lpstr>Company Information</vt:lpstr>
      <vt:lpstr>Annex</vt:lpstr>
    </vt:vector>
  </TitlesOfParts>
  <Company>NN+A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 proposal  for</dc:title>
  <dc:creator>Wendy (CMTi)</dc:creator>
  <cp:lastModifiedBy>Nicole Lim Jing Wen</cp:lastModifiedBy>
  <cp:revision>29</cp:revision>
  <dcterms:created xsi:type="dcterms:W3CDTF">2022-11-17T01:01:59Z</dcterms:created>
  <dcterms:modified xsi:type="dcterms:W3CDTF">2022-12-23T03:07:45Z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0x0101009148F5A04DDD49CBA7127AADA5FB792B00AADE34325A8B49CDA8BB4DB53328F21400BDFDD5FD6CCA5748844E7AB860B96265</vt:lpwstr>
  </property>
</Properties>
</file>